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99" r:id="rId10"/>
    <p:sldId id="333" r:id="rId11"/>
    <p:sldId id="302" r:id="rId12"/>
    <p:sldId id="334" r:id="rId13"/>
    <p:sldId id="264" r:id="rId14"/>
    <p:sldId id="335" r:id="rId15"/>
    <p:sldId id="266" r:id="rId16"/>
    <p:sldId id="276" r:id="rId17"/>
    <p:sldId id="303" r:id="rId18"/>
    <p:sldId id="293" r:id="rId19"/>
    <p:sldId id="336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37" r:id="rId52"/>
    <p:sldId id="338" r:id="rId53"/>
    <p:sldId id="339" r:id="rId54"/>
    <p:sldId id="340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0" d="100"/>
          <a:sy n="60" d="100"/>
        </p:scale>
        <p:origin x="13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wk123-code/Report-Submission/blob/main/jupyter-labs-spacex-data-collection-api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awk123-code/Report-Submission/blob/main/jupyter-labs-webscraping.ipynb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Abdullah Aqeel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8/17/2025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Steps: </a:t>
            </a:r>
            <a:endParaRPr lang="en-US" sz="2400" dirty="0" smtClean="0"/>
          </a:p>
          <a:p>
            <a:r>
              <a:rPr lang="en-US" sz="2400" dirty="0" smtClean="0"/>
              <a:t>Cleaning </a:t>
            </a:r>
          </a:p>
          <a:p>
            <a:r>
              <a:rPr lang="en-US" sz="2400" dirty="0" smtClean="0"/>
              <a:t>Merging </a:t>
            </a:r>
          </a:p>
          <a:p>
            <a:r>
              <a:rPr lang="en-US" sz="2400" dirty="0" smtClean="0"/>
              <a:t>Feature </a:t>
            </a:r>
            <a:r>
              <a:rPr lang="en-US" sz="2400" dirty="0"/>
              <a:t>creation</a:t>
            </a:r>
            <a:r>
              <a:rPr lang="en-US" sz="2400" dirty="0" smtClean="0"/>
              <a:t>.</a:t>
            </a:r>
          </a:p>
          <a:p>
            <a:r>
              <a:rPr lang="en-US" dirty="0"/>
              <a:t>https://github.com/hawk123-code/Report-Submission/blob/main/labs-jupyter-spacex-Data%20wrangling.ipynb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/>
          <a:lstStyle/>
          <a:p>
            <a:r>
              <a:rPr lang="en-US" dirty="0" smtClean="0"/>
              <a:t>Flow Chart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32" y="1155033"/>
            <a:ext cx="2919663" cy="5374103"/>
          </a:xfrm>
        </p:spPr>
      </p:pic>
    </p:spTree>
    <p:extLst>
      <p:ext uri="{BB962C8B-B14F-4D97-AF65-F5344CB8AC3E}">
        <p14:creationId xmlns:p14="http://schemas.microsoft.com/office/powerpoint/2010/main" val="420194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011" y="1668379"/>
            <a:ext cx="9609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queries, visualization, folium, dashboards.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used: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Seaborn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https://github.com/hawk123-code/Report-Submission/blob/main/jupyter-labs-eda-sql-coursera_sqllite.ipynb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6295"/>
            <a:ext cx="10515600" cy="560056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b="1" dirty="0" smtClean="0"/>
              <a:t>Markers</a:t>
            </a:r>
            <a:endParaRPr lang="en-US" sz="2000" b="1" dirty="0"/>
          </a:p>
          <a:p>
            <a:r>
              <a:rPr lang="en-US" sz="2000" dirty="0"/>
              <a:t>Added markers for each launch site location (CCAFS, KSC, VAFB</a:t>
            </a:r>
            <a:r>
              <a:rPr lang="en-US" sz="2000" dirty="0" smtClean="0"/>
              <a:t>).</a:t>
            </a:r>
            <a:endParaRPr lang="en-US" sz="2000" dirty="0"/>
          </a:p>
          <a:p>
            <a:r>
              <a:rPr lang="en-US" sz="2000" dirty="0"/>
              <a:t>Purpose: Show geographic distribution of </a:t>
            </a:r>
            <a:r>
              <a:rPr lang="en-US" sz="2000" dirty="0" err="1"/>
              <a:t>SpaceX</a:t>
            </a:r>
            <a:r>
              <a:rPr lang="en-US" sz="2000" dirty="0"/>
              <a:t> launch facilities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Circle Markers (</a:t>
            </a:r>
            <a:r>
              <a:rPr lang="en-US" sz="2000" b="1" dirty="0" smtClean="0"/>
              <a:t>Green/Red)</a:t>
            </a:r>
            <a:endParaRPr lang="en-US" sz="2000" b="1" dirty="0"/>
          </a:p>
          <a:p>
            <a:r>
              <a:rPr lang="en-US" sz="2000" dirty="0"/>
              <a:t>Represented launch outcomes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Purpose</a:t>
            </a:r>
            <a:r>
              <a:rPr lang="en-US" sz="2000" dirty="0"/>
              <a:t>: Provide quick visual feedback on success/failure at each </a:t>
            </a:r>
            <a:r>
              <a:rPr lang="en-US" sz="2000" dirty="0" smtClean="0"/>
              <a:t>location.</a:t>
            </a:r>
          </a:p>
          <a:p>
            <a:r>
              <a:rPr lang="en-US" sz="2000" dirty="0" smtClean="0"/>
              <a:t>Each </a:t>
            </a:r>
            <a:r>
              <a:rPr lang="en-US" sz="2000" dirty="0"/>
              <a:t>marker displays Launch Site name + Outcome when clicked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Purpose: Make map interactive and informative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Circles (Large radius</a:t>
            </a:r>
            <a:r>
              <a:rPr lang="en-US" sz="2000" b="1" dirty="0" smtClean="0"/>
              <a:t>)</a:t>
            </a:r>
            <a:endParaRPr lang="en-US" sz="2000" b="1" dirty="0"/>
          </a:p>
          <a:p>
            <a:r>
              <a:rPr lang="en-US" sz="2000" dirty="0"/>
              <a:t>Plotted around NASA Johnson Space Center (reference point</a:t>
            </a:r>
            <a:r>
              <a:rPr lang="en-US" sz="2000" dirty="0" smtClean="0"/>
              <a:t>).</a:t>
            </a:r>
            <a:endParaRPr lang="en-US" sz="2000" dirty="0"/>
          </a:p>
          <a:p>
            <a:r>
              <a:rPr lang="en-US" sz="2000" dirty="0"/>
              <a:t>Purpose: Provide geographical context and scale reference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https://github.com/hawk123-code/Report-Submission/blob/main/lab_jupyter_launch_site_location.ipynb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739137"/>
            <a:ext cx="928010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Dropdown (Launch Site Selector)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select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Sites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a specific launch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Enables comparison of overall vs site-specific success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 (Launch Success Distribution)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“All Sites”: Shows total successful launches per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selected site: Shows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 vs Failure ratio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Gives a clear overview of performance by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Range Slider (Payload Mass Selector)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Lets users filter launches by payload mass 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Analyze how payload size influences launch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 (Payload vs Launch Success)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X-axis = Payload Mass (kg), Y-axis = Success (Class).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Colored by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 Version Category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Reveal relationships between payload size, booster type, and landing outcome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. https://github.com/hawk123-code/Report-Submission/blob/main/spacex-dash-app.py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87545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Preparation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preprocessed dataset (dataset_part_3.csv) with 83 features (one-hot encoded categorical variables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X_train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(72 samples),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(18 samples),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Y_train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Y_test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 4 classification models: Logistic Regression, SVM, Decision Tree, KNN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tuning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Measured cross-validation accuracy and test set accuracy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Generated confusion matrices for each model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Model </a:t>
            </a:r>
            <a:r>
              <a:rPr lang="en-US" sz="2000" dirty="0" smtClean="0"/>
              <a:t>Improvement</a:t>
            </a:r>
            <a:endParaRPr lang="en-US" sz="2000" dirty="0"/>
          </a:p>
          <a:p>
            <a:r>
              <a:rPr lang="en-US" sz="2000" dirty="0"/>
              <a:t>Tuned parameters such as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/>
              <a:t>Logistic Regression → penalty &amp; </a:t>
            </a:r>
            <a:r>
              <a:rPr lang="en-US" sz="2000" dirty="0" smtClean="0"/>
              <a:t>C</a:t>
            </a:r>
            <a:endParaRPr lang="en-US" sz="2000" dirty="0"/>
          </a:p>
          <a:p>
            <a:r>
              <a:rPr lang="en-US" sz="2000" dirty="0"/>
              <a:t>SVM → kernel, C, </a:t>
            </a:r>
            <a:r>
              <a:rPr lang="en-US" sz="2000" dirty="0" smtClean="0"/>
              <a:t>gamma</a:t>
            </a:r>
            <a:endParaRPr lang="en-US" sz="2000" dirty="0"/>
          </a:p>
          <a:p>
            <a:r>
              <a:rPr lang="en-US" sz="2000" dirty="0"/>
              <a:t>Decision Tree → max depth, min samples split, </a:t>
            </a:r>
            <a:r>
              <a:rPr lang="en-US" sz="2000" dirty="0" smtClean="0"/>
              <a:t>criterion</a:t>
            </a:r>
            <a:endParaRPr lang="en-US" sz="2000" dirty="0"/>
          </a:p>
          <a:p>
            <a:r>
              <a:rPr lang="en-US" sz="2000" dirty="0"/>
              <a:t>KNN → </a:t>
            </a:r>
            <a:r>
              <a:rPr lang="en-US" sz="2000" dirty="0" err="1"/>
              <a:t>n_neighbors</a:t>
            </a:r>
            <a:r>
              <a:rPr lang="en-US" sz="2000" dirty="0"/>
              <a:t>, </a:t>
            </a:r>
            <a:r>
              <a:rPr lang="en-US" sz="2000" dirty="0" smtClean="0"/>
              <a:t>p</a:t>
            </a:r>
            <a:endParaRPr lang="en-US" sz="2000" dirty="0"/>
          </a:p>
          <a:p>
            <a:r>
              <a:rPr lang="en-US" sz="2000" dirty="0"/>
              <a:t>Best Model </a:t>
            </a:r>
            <a:r>
              <a:rPr lang="en-US" sz="2000" dirty="0" smtClean="0"/>
              <a:t>Selection</a:t>
            </a:r>
            <a:endParaRPr lang="en-US" sz="2000" dirty="0"/>
          </a:p>
          <a:p>
            <a:r>
              <a:rPr lang="en-US" sz="2000" dirty="0"/>
              <a:t>All models achieved ~83% test accuracy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Decision Tree gave the highest cross-validation score (87.3</a:t>
            </a:r>
            <a:r>
              <a:rPr lang="en-US" sz="2000" dirty="0" smtClean="0"/>
              <a:t>%).</a:t>
            </a:r>
            <a:endParaRPr lang="en-US" sz="2000" dirty="0"/>
          </a:p>
          <a:p>
            <a:r>
              <a:rPr lang="en-US" sz="2000" dirty="0"/>
              <a:t>Chosen as best-performing model.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96" y="1122947"/>
            <a:ext cx="3392404" cy="55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011" y="1807337"/>
            <a:ext cx="102509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Flight Number vs Launch Site 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increasing success with higher flight numbers (</a:t>
            </a:r>
            <a:r>
              <a:rPr lang="en-US" dirty="0" err="1"/>
              <a:t>SpaceX</a:t>
            </a:r>
            <a:r>
              <a:rPr lang="en-US" dirty="0"/>
              <a:t> learning curve).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sites (KSC LC-39A, CCAFS SLC-40) have more frequent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Payload vs Launch Site 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payloads (above ~6000 kg) generally launched from CCAFS.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payloads sometimes reduce landing success probability.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Success Rate by Orbit Type (Bar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orbits (ISS, LEO) show higher success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orbits (GTO, GEO) show more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Flight Number vs Orbit 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launches used fewer orbit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experience grew, </a:t>
            </a:r>
            <a:r>
              <a:rPr lang="en-US" dirty="0" err="1"/>
              <a:t>SpaceX</a:t>
            </a:r>
            <a:r>
              <a:rPr lang="en-US" dirty="0"/>
              <a:t> expanded to multiple orbits.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Payload vs Orbit Type 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distribution varies heavily by orbit.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ISS/LEO payloads typically lighter, GTO payloads heavier.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Yearly Launch Success Trend (Line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Sharp improvement after 2015 → nearly all landings successful.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716505"/>
            <a:ext cx="10781595" cy="43090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1" y="2040104"/>
            <a:ext cx="10870930" cy="39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74281"/>
            <a:ext cx="7876673" cy="47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7" y="1992731"/>
            <a:ext cx="10436775" cy="37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3426"/>
            <a:ext cx="10642703" cy="43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5" y="1659606"/>
            <a:ext cx="7341268" cy="47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2316" y="1684421"/>
            <a:ext cx="8951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00" b="1" dirty="0">
                <a:solidFill>
                  <a:srgbClr val="8250DF"/>
                </a:solidFill>
                <a:latin typeface="Arial" panose="020B0604020202020204" pitchFamily="34" charset="0"/>
              </a:rPr>
              <a:t>%</a:t>
            </a:r>
            <a:r>
              <a:rPr lang="en-US" altLang="en-US" b="1" dirty="0" err="1">
                <a:solidFill>
                  <a:srgbClr val="1A7F37"/>
                </a:solidFill>
                <a:latin typeface="Arial Unicode MS"/>
              </a:rPr>
              <a:t>sql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 SELECT DISTINCT </a:t>
            </a:r>
            <a:r>
              <a:rPr lang="en-US" altLang="en-US" dirty="0" err="1">
                <a:solidFill>
                  <a:srgbClr val="212121"/>
                </a:solidFill>
                <a:latin typeface="Arial Unicode MS"/>
              </a:rPr>
              <a:t>Launch_Site</a:t>
            </a:r>
            <a:r>
              <a:rPr lang="en-US" altLang="en-US" dirty="0">
                <a:solidFill>
                  <a:srgbClr val="212121"/>
                </a:solidFill>
                <a:latin typeface="Arial Unicode MS"/>
              </a:rPr>
              <a:t> FROM SPACEXTABLE</a:t>
            </a:r>
            <a:r>
              <a:rPr lang="en-US" altLang="en-US" dirty="0" smtClean="0">
                <a:solidFill>
                  <a:srgbClr val="212121"/>
                </a:solidFill>
                <a:latin typeface="Arial Unicode MS"/>
              </a:rPr>
              <a:t>;</a:t>
            </a:r>
          </a:p>
          <a:p>
            <a:endParaRPr lang="en-US" dirty="0">
              <a:solidFill>
                <a:srgbClr val="212121"/>
              </a:solidFill>
              <a:latin typeface="Arial Unicode MS"/>
            </a:endParaRPr>
          </a:p>
          <a:p>
            <a:endParaRPr lang="en-US" dirty="0" smtClean="0">
              <a:solidFill>
                <a:srgbClr val="212121"/>
              </a:solidFill>
              <a:latin typeface="Arial Unicode M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84643"/>
              </p:ext>
            </p:extLst>
          </p:nvPr>
        </p:nvGraphicFramePr>
        <p:xfrm>
          <a:off x="2165684" y="3086894"/>
          <a:ext cx="1700463" cy="2511800"/>
        </p:xfrm>
        <a:graphic>
          <a:graphicData uri="http://schemas.openxmlformats.org/drawingml/2006/table">
            <a:tbl>
              <a:tblPr/>
              <a:tblGrid>
                <a:gridCol w="1700463">
                  <a:extLst>
                    <a:ext uri="{9D8B030D-6E8A-4147-A177-3AD203B41FA5}">
                      <a16:colId xmlns:a16="http://schemas.microsoft.com/office/drawing/2014/main" val="1267115334"/>
                    </a:ext>
                  </a:extLst>
                </a:gridCol>
              </a:tblGrid>
              <a:tr h="50236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31269"/>
                  </a:ext>
                </a:extLst>
              </a:tr>
              <a:tr h="5023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93455"/>
                  </a:ext>
                </a:extLst>
              </a:tr>
              <a:tr h="50236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29565"/>
                  </a:ext>
                </a:extLst>
              </a:tr>
              <a:tr h="50236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5124"/>
                  </a:ext>
                </a:extLst>
              </a:tr>
              <a:tr h="50236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0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941095"/>
            <a:ext cx="10026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* FROM SPACEXTABLE WHERE </a:t>
            </a:r>
            <a:r>
              <a:rPr lang="en-US" dirty="0" err="1"/>
              <a:t>Launch_Site</a:t>
            </a:r>
            <a:r>
              <a:rPr lang="en-US" dirty="0"/>
              <a:t> LIKE 'CCA%' LIMIT 5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36380"/>
              </p:ext>
            </p:extLst>
          </p:nvPr>
        </p:nvGraphicFramePr>
        <p:xfrm>
          <a:off x="2149641" y="2614862"/>
          <a:ext cx="7620000" cy="401202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11458865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9940102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315953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2810853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291266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255415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13530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685304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472289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18873001"/>
                    </a:ext>
                  </a:extLst>
                </a:gridCol>
              </a:tblGrid>
              <a:tr h="49997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422915"/>
                  </a:ext>
                </a:extLst>
              </a:tr>
              <a:tr h="8000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156764"/>
                  </a:ext>
                </a:extLst>
              </a:tr>
              <a:tr h="13124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93516"/>
                  </a:ext>
                </a:extLst>
              </a:tr>
              <a:tr h="49997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05690"/>
                  </a:ext>
                </a:extLst>
              </a:tr>
              <a:tr h="3499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198978"/>
                  </a:ext>
                </a:extLst>
              </a:tr>
              <a:tr h="3499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0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64402698"/>
              </p:ext>
            </p:extLst>
          </p:nvPr>
        </p:nvGraphicFramePr>
        <p:xfrm>
          <a:off x="3545305" y="4035530"/>
          <a:ext cx="2695074" cy="687648"/>
        </p:xfrm>
        <a:graphic>
          <a:graphicData uri="http://schemas.openxmlformats.org/drawingml/2006/table">
            <a:tbl>
              <a:tblPr/>
              <a:tblGrid>
                <a:gridCol w="2695074">
                  <a:extLst>
                    <a:ext uri="{9D8B030D-6E8A-4147-A177-3AD203B41FA5}">
                      <a16:colId xmlns:a16="http://schemas.microsoft.com/office/drawing/2014/main" val="4122642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TotalPayloadMass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008399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45596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2906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1909011"/>
            <a:ext cx="1033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SUM(PAYLOAD_MASS__KG_) AS </a:t>
            </a:r>
            <a:r>
              <a:rPr lang="en-US" dirty="0" err="1"/>
              <a:t>TotalPayloadMass</a:t>
            </a:r>
            <a:r>
              <a:rPr lang="en-US" dirty="0"/>
              <a:t> FROM SPACEXTABLE WHERE Customer = 'NASA (CRS)';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197401" cy="19282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Booster_Version,AVG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__KG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v1.1‘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/>
              <a:t>Average Payload Mass:</a:t>
            </a:r>
            <a:r>
              <a:rPr lang="en-US" sz="2400" dirty="0"/>
              <a:t> ≈ </a:t>
            </a:r>
            <a:r>
              <a:rPr lang="en-US" sz="2400" b="1" dirty="0"/>
              <a:t>2928.61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309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First_Successful_GroundPad_Landing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(ground pad)';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803668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First_Successful_GroundPad_Landing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511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0011" y="1876926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 Predict Falcon 9 first-stage landing success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Data: Wikipedia scraping, SpaceX API, CSV datasets</a:t>
            </a:r>
            <a:r>
              <a:rPr lang="it-IT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Methods: Wrangling, SQL, EDA, Folium maps, Dash, ML models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Results: Decision Tree best model (87% CV score, 83% test accuracy</a:t>
            </a:r>
            <a:r>
              <a:rPr lang="en-US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Significance: Helps reduce launch costs via reusable rockets.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827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&gt; 4000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&lt; 6000;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775620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21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558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47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180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902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Total FROM SPACEXTABLE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448442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02598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930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48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031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174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52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531"/>
            <a:ext cx="9745589" cy="9977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FROM SPACEXTABLE 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(SELECT MAX(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SPACEXTABLE);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693593"/>
              </p:ext>
            </p:extLst>
          </p:nvPr>
        </p:nvGraphicFramePr>
        <p:xfrm>
          <a:off x="770010" y="2186912"/>
          <a:ext cx="9415660" cy="4257760"/>
        </p:xfrm>
        <a:graphic>
          <a:graphicData uri="http://schemas.openxmlformats.org/drawingml/2006/table">
            <a:tbl>
              <a:tblPr/>
              <a:tblGrid>
                <a:gridCol w="4707830">
                  <a:extLst>
                    <a:ext uri="{9D8B030D-6E8A-4147-A177-3AD203B41FA5}">
                      <a16:colId xmlns:a16="http://schemas.microsoft.com/office/drawing/2014/main" val="868503541"/>
                    </a:ext>
                  </a:extLst>
                </a:gridCol>
                <a:gridCol w="4707830">
                  <a:extLst>
                    <a:ext uri="{9D8B030D-6E8A-4147-A177-3AD203B41FA5}">
                      <a16:colId xmlns:a16="http://schemas.microsoft.com/office/drawing/2014/main" val="3696411492"/>
                    </a:ext>
                  </a:extLst>
                </a:gridCol>
              </a:tblGrid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Booster_Version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PAYLOAD_MASS__KG_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253698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19002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259664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3470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42695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310405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92146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637841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17576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87201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778906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38739"/>
                  </a:ext>
                </a:extLst>
              </a:tr>
              <a:tr h="1893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15600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5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5592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 2)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Month,Landing_Outcome,Booster_Version,Launch_Site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'%Failure (drone ship)%'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1, 4) = '2015';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3452654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829119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849195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865505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73500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54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68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1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5592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Landing_Outcome,COUNT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Date BETWEEN '2010-06-04' AND '2017-03-20'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DESC;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85748"/>
              </p:ext>
            </p:extLst>
          </p:nvPr>
        </p:nvGraphicFramePr>
        <p:xfrm>
          <a:off x="770010" y="3135371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83991953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863155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outcome_count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6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53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76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0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79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30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44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6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34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10718" y="1825625"/>
            <a:ext cx="8264102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 Map With NASA Location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82316" y="1572126"/>
            <a:ext cx="10138610" cy="48550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Map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With Data frame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49656" y="1540042"/>
            <a:ext cx="9823143" cy="48871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Red as Failure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062229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Background: Cost reduction through reusable rockets.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Question: Can we predict Falcon 9 first stage landing success?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/ SpaceX partnership, reusable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2926" y="1491916"/>
            <a:ext cx="11518232" cy="49352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Pie Chart With Launch Site Proportions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Graph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6" y="1459833"/>
            <a:ext cx="11277599" cy="51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25624"/>
            <a:ext cx="11036978" cy="48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25" y="1465975"/>
            <a:ext cx="9818771" cy="52396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31" y="1502786"/>
            <a:ext cx="6943725" cy="49244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12283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Tree_CV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confusion matrix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5931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 9 data was successfully collected from Wikipedia (web scraping) and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then wrangled into a clean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Exploratory Data Analysis (EDA) revealed trends: launch success improves with higher flight numbers, payload size and orbit type affect outcomes, and yearly success rates show rapid improvement after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Interactive analytics using Folium maps and Dash dashboards provided intuitive visual insights into launch sites, outcomes, and payload effects.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Predictive modeling with multiple classifiers showed that all models achieved ~83% accuracy, with the Decision Tree model performing best (87% CV score).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Findings highlight how data science can support aerospace engineering by identifying factors influencing rocket landing success and reducing launch costs.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(Wikipedia Falcon 9 launches)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bs4 import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pandas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"https://en.wikipedia.org/wiki/List_of_Falcon_9_and_Falcon_Heavy_launches"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).text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(response,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html.parser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 Extract launch table and convert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SpaceX</a:t>
            </a:r>
            <a:r>
              <a:rPr lang="en-US" b="1" dirty="0"/>
              <a:t> API Call</a:t>
            </a:r>
          </a:p>
          <a:p>
            <a:endParaRPr lang="en-US" b="1" dirty="0"/>
          </a:p>
          <a:p>
            <a:r>
              <a:rPr lang="en-US" b="1" dirty="0"/>
              <a:t>import requests</a:t>
            </a:r>
          </a:p>
          <a:p>
            <a:r>
              <a:rPr lang="en-US" b="1" dirty="0"/>
              <a:t>import pandas as </a:t>
            </a:r>
            <a:r>
              <a:rPr lang="en-US" b="1" dirty="0" err="1"/>
              <a:t>pd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api_url</a:t>
            </a:r>
            <a:r>
              <a:rPr lang="en-US" b="1" dirty="0"/>
              <a:t> = "https://api.spacexdata.com/v4/launches"</a:t>
            </a:r>
          </a:p>
          <a:p>
            <a:r>
              <a:rPr lang="en-US" b="1" dirty="0"/>
              <a:t>response = </a:t>
            </a:r>
            <a:r>
              <a:rPr lang="en-US" b="1" dirty="0" err="1"/>
              <a:t>requests.get</a:t>
            </a:r>
            <a:r>
              <a:rPr lang="en-US" b="1" dirty="0"/>
              <a:t>(</a:t>
            </a:r>
            <a:r>
              <a:rPr lang="en-US" b="1" dirty="0" err="1"/>
              <a:t>api_url</a:t>
            </a:r>
            <a:r>
              <a:rPr lang="en-US" b="1" dirty="0"/>
              <a:t>)</a:t>
            </a:r>
          </a:p>
          <a:p>
            <a:r>
              <a:rPr lang="en-US" b="1" dirty="0"/>
              <a:t>data = </a:t>
            </a:r>
            <a:r>
              <a:rPr lang="en-US" b="1" dirty="0" err="1"/>
              <a:t>response.json</a:t>
            </a:r>
            <a:r>
              <a:rPr lang="en-US" b="1" dirty="0"/>
              <a:t>()</a:t>
            </a:r>
          </a:p>
          <a:p>
            <a:r>
              <a:rPr lang="en-US" b="1" dirty="0" err="1"/>
              <a:t>df</a:t>
            </a:r>
            <a:r>
              <a:rPr lang="en-US" b="1" dirty="0"/>
              <a:t> = </a:t>
            </a:r>
            <a:r>
              <a:rPr lang="en-US" b="1" dirty="0" err="1"/>
              <a:t>pd.json_normalize</a:t>
            </a:r>
            <a:r>
              <a:rPr lang="en-US" b="1" dirty="0"/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025977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Machine Learning (Decision Tree)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sklearn.tree</a:t>
            </a:r>
            <a:r>
              <a:rPr lang="en-US" dirty="0"/>
              <a:t> import </a:t>
            </a:r>
            <a:r>
              <a:rPr lang="en-US" dirty="0" err="1"/>
              <a:t>DecisionTreeClassifier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r>
              <a:rPr lang="en-US" dirty="0"/>
              <a:t>, </a:t>
            </a:r>
            <a:r>
              <a:rPr lang="en-US" dirty="0" err="1"/>
              <a:t>GridSearchCV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=0.2)</a:t>
            </a:r>
          </a:p>
          <a:p>
            <a:r>
              <a:rPr lang="en-US" dirty="0" err="1"/>
              <a:t>param_grid</a:t>
            </a:r>
            <a:r>
              <a:rPr lang="en-US" dirty="0"/>
              <a:t> = {'criterion': ['</a:t>
            </a:r>
            <a:r>
              <a:rPr lang="en-US" dirty="0" err="1"/>
              <a:t>gini</a:t>
            </a:r>
            <a:r>
              <a:rPr lang="en-US" dirty="0"/>
              <a:t>','entropy'], '</a:t>
            </a:r>
            <a:r>
              <a:rPr lang="en-US" dirty="0" err="1"/>
              <a:t>max_depth</a:t>
            </a:r>
            <a:r>
              <a:rPr lang="en-US" dirty="0"/>
              <a:t>': [4,6,8]}</a:t>
            </a:r>
          </a:p>
          <a:p>
            <a:r>
              <a:rPr lang="en-US" dirty="0"/>
              <a:t>grid = </a:t>
            </a:r>
            <a:r>
              <a:rPr lang="en-US" dirty="0" err="1"/>
              <a:t>GridSearchCV</a:t>
            </a:r>
            <a:r>
              <a:rPr lang="en-US" dirty="0"/>
              <a:t>(</a:t>
            </a:r>
            <a:r>
              <a:rPr lang="en-US" dirty="0" err="1"/>
              <a:t>DecisionTreeClassifier</a:t>
            </a:r>
            <a:r>
              <a:rPr lang="en-US" dirty="0"/>
              <a:t>(), </a:t>
            </a:r>
            <a:r>
              <a:rPr lang="en-US" dirty="0" err="1"/>
              <a:t>param_grid</a:t>
            </a:r>
            <a:r>
              <a:rPr lang="en-US" dirty="0"/>
              <a:t>, cv=10)</a:t>
            </a:r>
          </a:p>
          <a:p>
            <a:r>
              <a:rPr lang="en-US" dirty="0" err="1"/>
              <a:t>grid.fit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03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21" y="285582"/>
            <a:ext cx="10515600" cy="4351338"/>
          </a:xfrm>
        </p:spPr>
        <p:txBody>
          <a:bodyPr/>
          <a:lstStyle/>
          <a:p>
            <a:r>
              <a:rPr lang="en-US" sz="1400" dirty="0"/>
              <a:t>2. SQL </a:t>
            </a:r>
            <a:r>
              <a:rPr lang="en-US" sz="1400" dirty="0" smtClean="0"/>
              <a:t>Queries</a:t>
            </a:r>
            <a:endParaRPr lang="en-US" sz="1400" dirty="0"/>
          </a:p>
          <a:p>
            <a:r>
              <a:rPr lang="en-US" sz="1400" dirty="0"/>
              <a:t>Average Payload Mass by F9 </a:t>
            </a:r>
            <a:r>
              <a:rPr lang="en-US" sz="1400" dirty="0" smtClean="0"/>
              <a:t>v1.1</a:t>
            </a:r>
            <a:endParaRPr lang="en-US" sz="1400" dirty="0"/>
          </a:p>
          <a:p>
            <a:r>
              <a:rPr lang="en-US" sz="1400" dirty="0"/>
              <a:t>SELECT </a:t>
            </a:r>
            <a:r>
              <a:rPr lang="en-US" sz="1400" dirty="0" err="1"/>
              <a:t>Booster_Version</a:t>
            </a:r>
            <a:r>
              <a:rPr lang="en-US" sz="1400" dirty="0"/>
              <a:t>, AVG(PAYLOAD_MASS__KG_) AS </a:t>
            </a:r>
            <a:r>
              <a:rPr lang="en-US" sz="1400" dirty="0" err="1"/>
              <a:t>AveragePayloadMass</a:t>
            </a:r>
            <a:endParaRPr lang="en-US" sz="1400" dirty="0"/>
          </a:p>
          <a:p>
            <a:r>
              <a:rPr lang="en-US" sz="1400" dirty="0"/>
              <a:t>FROM SPACEXTBL</a:t>
            </a:r>
          </a:p>
          <a:p>
            <a:r>
              <a:rPr lang="en-US" sz="1400" dirty="0"/>
              <a:t>WHERE </a:t>
            </a:r>
            <a:r>
              <a:rPr lang="en-US" sz="1400" dirty="0" err="1"/>
              <a:t>Booster_Version</a:t>
            </a:r>
            <a:r>
              <a:rPr lang="en-US" sz="1400" dirty="0"/>
              <a:t> = 'F9 v1.1';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Total Successful &amp; Failed </a:t>
            </a:r>
            <a:r>
              <a:rPr lang="en-US" sz="1400" dirty="0" smtClean="0"/>
              <a:t>Missions</a:t>
            </a:r>
            <a:endParaRPr lang="en-US" sz="1400" dirty="0"/>
          </a:p>
          <a:p>
            <a:r>
              <a:rPr lang="en-US" sz="1400" dirty="0"/>
              <a:t>SELECT </a:t>
            </a:r>
            <a:r>
              <a:rPr lang="en-US" sz="1400" dirty="0" err="1"/>
              <a:t>Mission_Outcome</a:t>
            </a:r>
            <a:r>
              <a:rPr lang="en-US" sz="1400" dirty="0"/>
              <a:t>, COUNT(*) AS Total</a:t>
            </a:r>
          </a:p>
          <a:p>
            <a:r>
              <a:rPr lang="en-US" sz="1400" dirty="0"/>
              <a:t>FROM SPACEXTBL</a:t>
            </a:r>
          </a:p>
          <a:p>
            <a:r>
              <a:rPr lang="en-US" sz="1400" dirty="0"/>
              <a:t>GROUP BY </a:t>
            </a:r>
            <a:r>
              <a:rPr lang="en-US" sz="1400" dirty="0" err="1"/>
              <a:t>Mission_Outcome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First Successful Ground </a:t>
            </a:r>
            <a:r>
              <a:rPr lang="en-US" sz="1400" dirty="0" smtClean="0"/>
              <a:t>Landing</a:t>
            </a:r>
            <a:endParaRPr lang="en-US" sz="1400" dirty="0"/>
          </a:p>
          <a:p>
            <a:r>
              <a:rPr lang="en-US" sz="1400" dirty="0"/>
              <a:t>SELECT MIN(Date) AS </a:t>
            </a:r>
            <a:r>
              <a:rPr lang="en-US" sz="1400" dirty="0" err="1"/>
              <a:t>First_Successful_Ground_Landing</a:t>
            </a:r>
            <a:endParaRPr lang="en-US" sz="1400" dirty="0"/>
          </a:p>
          <a:p>
            <a:r>
              <a:rPr lang="en-US" sz="1400" dirty="0"/>
              <a:t>FROM SPACEXTBL</a:t>
            </a:r>
          </a:p>
          <a:p>
            <a:r>
              <a:rPr lang="en-US" sz="1400" dirty="0"/>
              <a:t>WHERE </a:t>
            </a:r>
            <a:r>
              <a:rPr lang="en-US" sz="1400" dirty="0" err="1"/>
              <a:t>Landing_Outcome</a:t>
            </a:r>
            <a:r>
              <a:rPr lang="en-US" sz="1400" dirty="0"/>
              <a:t> = 'Success (ground pad)';</a:t>
            </a:r>
          </a:p>
        </p:txBody>
      </p:sp>
    </p:spTree>
    <p:extLst>
      <p:ext uri="{BB962C8B-B14F-4D97-AF65-F5344CB8AC3E}">
        <p14:creationId xmlns:p14="http://schemas.microsoft.com/office/powerpoint/2010/main" val="2516918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5. Datasets </a:t>
            </a:r>
            <a:r>
              <a:rPr lang="en-US" dirty="0" smtClean="0"/>
              <a:t>Used</a:t>
            </a:r>
            <a:endParaRPr lang="en-US" dirty="0"/>
          </a:p>
          <a:p>
            <a:r>
              <a:rPr lang="en-US" dirty="0"/>
              <a:t>dataset_part_1.csv → Wrangling </a:t>
            </a:r>
            <a:r>
              <a:rPr lang="en-US" dirty="0" smtClean="0"/>
              <a:t>dataset</a:t>
            </a:r>
            <a:endParaRPr lang="en-US" dirty="0"/>
          </a:p>
          <a:p>
            <a:r>
              <a:rPr lang="en-US" dirty="0"/>
              <a:t>dataset_part_2.csv → Visualization &amp; </a:t>
            </a:r>
            <a:r>
              <a:rPr lang="en-US" dirty="0" smtClean="0"/>
              <a:t>EDA</a:t>
            </a:r>
            <a:endParaRPr lang="en-US" dirty="0"/>
          </a:p>
          <a:p>
            <a:r>
              <a:rPr lang="en-US" dirty="0"/>
              <a:t>dataset_part_3.csv → Predictive </a:t>
            </a:r>
            <a:r>
              <a:rPr lang="en-US" dirty="0" smtClean="0"/>
              <a:t>modeling</a:t>
            </a:r>
            <a:endParaRPr lang="en-US" dirty="0"/>
          </a:p>
          <a:p>
            <a:r>
              <a:rPr lang="en-US" dirty="0"/>
              <a:t>spacex_launch_geo.csv → Folium </a:t>
            </a:r>
            <a:r>
              <a:rPr lang="en-US" dirty="0" smtClean="0"/>
              <a:t>maps</a:t>
            </a:r>
            <a:endParaRPr lang="en-US" dirty="0"/>
          </a:p>
          <a:p>
            <a:r>
              <a:rPr lang="en-US" dirty="0"/>
              <a:t>spacex_launch_dash.csv → Dash </a:t>
            </a:r>
            <a:r>
              <a:rPr lang="en-US" dirty="0" smtClean="0"/>
              <a:t>dashboard</a:t>
            </a:r>
          </a:p>
          <a:p>
            <a:endParaRPr lang="en-US" dirty="0"/>
          </a:p>
          <a:p>
            <a:r>
              <a:rPr lang="en-US" dirty="0" smtClean="0"/>
              <a:t>All graphs and plots are included in the </a:t>
            </a:r>
            <a:r>
              <a:rPr lang="en-US" dirty="0" err="1" smtClean="0"/>
              <a:t>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9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7" y="1537336"/>
            <a:ext cx="10734675" cy="38367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297" y="5710989"/>
            <a:ext cx="102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DATAFRAME DISPLAYING FIRST FEW ROWS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MY REPO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68" y="457200"/>
            <a:ext cx="2687716" cy="59596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github.com/hawk123-code/Report-Submission/blob/main/jupyter-labs-spacex-data-collection-api.ipynb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Flow Chart on the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6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7" y="1635594"/>
            <a:ext cx="8919409" cy="39944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github.com/hawk123-code/Report-Submission/blob/main/jupyter-labs-webscraping.ipynb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scrapping flow on right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04548" y="240632"/>
            <a:ext cx="3224462" cy="63847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89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1800</Words>
  <Application>Microsoft Office PowerPoint</Application>
  <PresentationFormat>Widescreen</PresentationFormat>
  <Paragraphs>405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Abadi</vt:lpstr>
      <vt:lpstr>Arial</vt:lpstr>
      <vt:lpstr>Arial Unicode MS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TO MY REPO</vt:lpstr>
      <vt:lpstr>PowerPoint Presentation</vt:lpstr>
      <vt:lpstr>Link</vt:lpstr>
      <vt:lpstr>PowerPoint Presentation</vt:lpstr>
      <vt:lpstr>Flow Chart </vt:lpstr>
      <vt:lpstr>PowerPoint Presentation</vt:lpstr>
      <vt:lpstr>PowerPoint Presentation</vt:lpstr>
      <vt:lpstr>PowerPoint Presentation</vt:lpstr>
      <vt:lpstr>PowerPoint Presentation</vt:lpstr>
      <vt:lpstr>Predictive Analysis (Classification)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Appendix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hp</cp:lastModifiedBy>
  <cp:revision>219</cp:revision>
  <dcterms:created xsi:type="dcterms:W3CDTF">2021-04-29T18:58:34Z</dcterms:created>
  <dcterms:modified xsi:type="dcterms:W3CDTF">2025-08-17T11:22:49Z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